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0693400" cy="7561263"/>
  <p:notesSz cx="6797675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orient="horz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CD5B5"/>
    <a:srgbClr val="FAC090"/>
    <a:srgbClr val="FFFFFF"/>
    <a:srgbClr val="8EB4E3"/>
    <a:srgbClr val="A1CFDF"/>
    <a:srgbClr val="A3BDDD"/>
    <a:srgbClr val="000000"/>
    <a:srgbClr val="99663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1428" y="90"/>
      </p:cViewPr>
      <p:guideLst>
        <p:guide orient="horz" pos="2382"/>
        <p:guide pos="3368"/>
        <p:guide orient="horz"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97F59-706C-431A-832A-A5F9B40C751F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76D56-67BB-42A3-AE4A-6CEC0115E7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29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76D56-67BB-42A3-AE4A-6CEC0115E78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509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00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50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41781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36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44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38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4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49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9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48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2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84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" descr="J:\ФОТОШОП\PSD файлы\Фон абстрактный\5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93" y="-31134"/>
            <a:ext cx="10891316" cy="759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Марк Работа\Марка с компа СНА\Работа с 08.04.24\правила приема на учебу и др. про учебы\КАПИ ГЕРБ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32" y="108223"/>
            <a:ext cx="971701" cy="152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88822" y="6732959"/>
            <a:ext cx="2198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САЙТЫ ИНСТИТУТОВ</a:t>
            </a:r>
            <a:endParaRPr lang="ru-RU" sz="1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6500" y="7119421"/>
            <a:ext cx="12811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www.gpi.fsb.ru</a:t>
            </a:r>
            <a:endParaRPr lang="en-US" sz="11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94172" y="5329674"/>
            <a:ext cx="247856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Контактные телефоны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5191" y="5652839"/>
            <a:ext cx="3309301" cy="1339497"/>
          </a:xfrm>
          <a:prstGeom prst="roundRect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smtClean="0">
                <a:solidFill>
                  <a:srgbClr val="4F81BD"/>
                </a:solidFill>
              </a:rPr>
              <a:t>8-4822-76-87-40</a:t>
            </a:r>
            <a:endParaRPr lang="ru-RU" sz="3200" dirty="0" smtClean="0">
              <a:solidFill>
                <a:srgbClr val="4F81BD"/>
              </a:solidFill>
            </a:endParaRPr>
          </a:p>
          <a:p>
            <a:pPr algn="ctr"/>
            <a:r>
              <a:rPr lang="ru-RU" sz="3200" dirty="0" smtClean="0">
                <a:solidFill>
                  <a:srgbClr val="4F81BD"/>
                </a:solidFill>
              </a:rPr>
              <a:t>8-4822-76-86-25</a:t>
            </a:r>
            <a:endParaRPr lang="ru-RU" sz="3200" dirty="0">
              <a:solidFill>
                <a:srgbClr val="4F81BD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2163" y="252239"/>
            <a:ext cx="345638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Голицынский </a:t>
            </a:r>
          </a:p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пограничный институт, </a:t>
            </a:r>
          </a:p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Московский </a:t>
            </a:r>
          </a:p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пограничный институт</a:t>
            </a:r>
          </a:p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ФСБ России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62124" y="1836415"/>
            <a:ext cx="3446983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1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Высшее </a:t>
            </a:r>
            <a:r>
              <a:rPr lang="ru-RU" sz="11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образование</a:t>
            </a:r>
          </a:p>
          <a:p>
            <a:pPr lvl="0" algn="just">
              <a:spcAft>
                <a:spcPts val="600"/>
              </a:spcAft>
            </a:pPr>
            <a:r>
              <a:rPr lang="ru-RU" sz="11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(специалитет)</a:t>
            </a:r>
            <a:endParaRPr lang="ru-RU" sz="11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Пограничная деятельность (ГПИ, МПИ) </a:t>
            </a:r>
          </a:p>
          <a:p>
            <a:pPr lvl="0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русский язык, обществознание, история </a:t>
            </a:r>
          </a:p>
          <a:p>
            <a:pPr lvl="0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/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история, физическая подготовка </a:t>
            </a:r>
          </a:p>
          <a:p>
            <a:pPr lvl="0" algn="just"/>
            <a:endParaRPr lang="ru-RU" sz="800" b="1" dirty="0">
              <a:solidFill>
                <a:srgbClr val="F79646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Правовое обеспечение национальной безопасности (ГПИ)</a:t>
            </a:r>
          </a:p>
          <a:p>
            <a:pPr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русский язык, обществознание, история </a:t>
            </a:r>
          </a:p>
          <a:p>
            <a:pPr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 </a:t>
            </a:r>
          </a:p>
          <a:p>
            <a:pPr algn="just"/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обществознание, физическая подготовка</a:t>
            </a:r>
          </a:p>
          <a:p>
            <a:pPr lvl="0" algn="just"/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Психология служебной деятельности (ГПИ)</a:t>
            </a:r>
          </a:p>
          <a:p>
            <a:pPr lvl="0"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русский язык, математика (профиль), биология </a:t>
            </a:r>
          </a:p>
          <a:p>
            <a:pPr lvl="0"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 </a:t>
            </a:r>
          </a:p>
          <a:p>
            <a:pPr lvl="0" algn="just"/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биология, физическая подготовка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883188" y="7119421"/>
            <a:ext cx="13276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www.</a:t>
            </a:r>
            <a:r>
              <a:rPr lang="en-US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sz="11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pi.fsb.ru</a:t>
            </a:r>
            <a:endParaRPr lang="en-US" sz="11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194571" y="403513"/>
            <a:ext cx="345638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Калининградский </a:t>
            </a:r>
          </a:p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пограничный институт </a:t>
            </a:r>
          </a:p>
          <a:p>
            <a:pPr algn="ctr"/>
            <a:r>
              <a:rPr lang="ru-RU" sz="15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ФСБ России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690516" y="1836415"/>
            <a:ext cx="3546128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1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Высшее </a:t>
            </a:r>
            <a:r>
              <a:rPr lang="ru-RU" sz="11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образование</a:t>
            </a:r>
          </a:p>
          <a:p>
            <a:pPr lvl="0" algn="just">
              <a:spcAft>
                <a:spcPts val="600"/>
              </a:spcAft>
            </a:pPr>
            <a:r>
              <a:rPr lang="ru-RU" sz="11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(специалитет)</a:t>
            </a:r>
            <a:endParaRPr lang="ru-RU" sz="11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Пограничная деятельность</a:t>
            </a: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русский язык, обществознание, история </a:t>
            </a: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 </a:t>
            </a:r>
          </a:p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физическая подготовка </a:t>
            </a:r>
          </a:p>
          <a:p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Специальные радиотехнические системы</a:t>
            </a:r>
          </a:p>
          <a:p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русский язык, физика, математика (профильная) </a:t>
            </a: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Вступительные испытания: </a:t>
            </a:r>
          </a:p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математика</a:t>
            </a:r>
          </a:p>
          <a:p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Применение и эксплуатация автоматизированных систем специального назначения</a:t>
            </a:r>
          </a:p>
          <a:p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русский язык, физика, математика (профильная) </a:t>
            </a: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Вступительные испытания: </a:t>
            </a:r>
          </a:p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математика</a:t>
            </a:r>
          </a:p>
          <a:p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Транспортные средства специального назначения</a:t>
            </a:r>
          </a:p>
          <a:p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русский язык, физика, математика (профильная) </a:t>
            </a: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Вступительные испытания: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физика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301034" y="7119421"/>
            <a:ext cx="12779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www.kpi.fsb.ru</a:t>
            </a:r>
            <a:endParaRPr lang="en-US" sz="11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218908" y="4356695"/>
            <a:ext cx="3235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Требования к кандидату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312455" y="4998670"/>
            <a:ext cx="3105158" cy="220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4000"/>
              </a:lnSpc>
              <a:spcBef>
                <a:spcPts val="200"/>
              </a:spcBef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Граждане Российской Федерации</a:t>
            </a: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имеющие среднее общее или среднее профессиональное образование:</a:t>
            </a:r>
          </a:p>
          <a:p>
            <a:pPr marL="542925">
              <a:lnSpc>
                <a:spcPct val="114000"/>
              </a:lnSpc>
              <a:spcBef>
                <a:spcPts val="200"/>
              </a:spcBef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 проходившие военную службу,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возрасте 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 16 до 22 лет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542925">
              <a:lnSpc>
                <a:spcPct val="114000"/>
              </a:lnSpc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прошедшие военную службу,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</a:t>
            </a: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военнослужащие,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проходящие военную службу по призыву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или по контракту, до достижения ими возраста 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 лет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55" name="Picture 3" descr="F:\рабочий стол\assurance-1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232821" y="5623127"/>
            <a:ext cx="599679" cy="59967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F:\рабочий стол\assurance-1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232821" y="6199191"/>
            <a:ext cx="599679" cy="59967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Прямоугольник 56"/>
          <p:cNvSpPr/>
          <p:nvPr/>
        </p:nvSpPr>
        <p:spPr>
          <a:xfrm>
            <a:off x="7554687" y="258336"/>
            <a:ext cx="2836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Порядок поступления</a:t>
            </a:r>
          </a:p>
        </p:txBody>
      </p:sp>
      <p:sp>
        <p:nvSpPr>
          <p:cNvPr id="58" name="Прямоугольник с двумя вырезанными противолежащими углами 48"/>
          <p:cNvSpPr/>
          <p:nvPr/>
        </p:nvSpPr>
        <p:spPr>
          <a:xfrm>
            <a:off x="7854177" y="1663705"/>
            <a:ext cx="2673452" cy="413191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Выполнить тесты профессионального психологического отбора </a:t>
            </a:r>
          </a:p>
        </p:txBody>
      </p:sp>
      <p:sp>
        <p:nvSpPr>
          <p:cNvPr id="59" name="Прямоугольник с двумя вырезанными противолежащими углами 62"/>
          <p:cNvSpPr/>
          <p:nvPr/>
        </p:nvSpPr>
        <p:spPr>
          <a:xfrm>
            <a:off x="7854691" y="2200757"/>
            <a:ext cx="2676585" cy="499754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Пройти предварительное медицинское освидетельствование</a:t>
            </a:r>
          </a:p>
        </p:txBody>
      </p:sp>
      <p:sp>
        <p:nvSpPr>
          <p:cNvPr id="60" name="Прямоугольник с двумя вырезанными противолежащими углами 63"/>
          <p:cNvSpPr/>
          <p:nvPr/>
        </p:nvSpPr>
        <p:spPr>
          <a:xfrm>
            <a:off x="7854177" y="2657262"/>
            <a:ext cx="2673453" cy="475297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Сдать нормативы по физической подготовке</a:t>
            </a:r>
          </a:p>
        </p:txBody>
      </p:sp>
      <p:sp>
        <p:nvSpPr>
          <p:cNvPr id="61" name="Прямоугольник с двумя вырезанными противолежащими углами 66"/>
          <p:cNvSpPr/>
          <p:nvPr/>
        </p:nvSpPr>
        <p:spPr>
          <a:xfrm>
            <a:off x="7854177" y="3175873"/>
            <a:ext cx="2673450" cy="370046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Набрать </a:t>
            </a:r>
            <a:r>
              <a:rPr lang="ru-RU" sz="110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необходимые </a:t>
            </a:r>
            <a:r>
              <a:rPr lang="ru-RU" sz="110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баллы 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общеобразовательным предметам</a:t>
            </a:r>
          </a:p>
        </p:txBody>
      </p:sp>
      <p:sp>
        <p:nvSpPr>
          <p:cNvPr id="62" name="Прямоугольник с двумя вырезанными противолежащими углами 66"/>
          <p:cNvSpPr/>
          <p:nvPr/>
        </p:nvSpPr>
        <p:spPr>
          <a:xfrm>
            <a:off x="7854177" y="3698617"/>
            <a:ext cx="2673450" cy="370046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Сдать вступительные испытания</a:t>
            </a:r>
          </a:p>
        </p:txBody>
      </p:sp>
      <p:sp>
        <p:nvSpPr>
          <p:cNvPr id="63" name="Прямоугольник с двумя вырезанными противолежащими углами 48"/>
          <p:cNvSpPr/>
          <p:nvPr/>
        </p:nvSpPr>
        <p:spPr>
          <a:xfrm>
            <a:off x="7854177" y="1087641"/>
            <a:ext cx="2673452" cy="604758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год до поступления обратиться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территориальный орган безопасности по месту жительства</a:t>
            </a:r>
          </a:p>
        </p:txBody>
      </p:sp>
      <p:sp>
        <p:nvSpPr>
          <p:cNvPr id="64" name="Овал 63"/>
          <p:cNvSpPr/>
          <p:nvPr/>
        </p:nvSpPr>
        <p:spPr>
          <a:xfrm>
            <a:off x="7426290" y="756295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65" name="Прямоугольник с двумя вырезанными противолежащими углами 48"/>
          <p:cNvSpPr/>
          <p:nvPr/>
        </p:nvSpPr>
        <p:spPr>
          <a:xfrm>
            <a:off x="7862402" y="748261"/>
            <a:ext cx="2673452" cy="604758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Выбрать направление для обучения</a:t>
            </a:r>
          </a:p>
        </p:txBody>
      </p:sp>
      <p:sp>
        <p:nvSpPr>
          <p:cNvPr id="66" name="Овал 65"/>
          <p:cNvSpPr/>
          <p:nvPr/>
        </p:nvSpPr>
        <p:spPr>
          <a:xfrm>
            <a:off x="7426290" y="1188343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67" name="Овал 66"/>
          <p:cNvSpPr/>
          <p:nvPr/>
        </p:nvSpPr>
        <p:spPr>
          <a:xfrm>
            <a:off x="7426290" y="1745002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68" name="Овал 67"/>
          <p:cNvSpPr/>
          <p:nvPr/>
        </p:nvSpPr>
        <p:spPr>
          <a:xfrm>
            <a:off x="7426290" y="2265631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69" name="Овал 68"/>
          <p:cNvSpPr/>
          <p:nvPr/>
        </p:nvSpPr>
        <p:spPr>
          <a:xfrm>
            <a:off x="7426290" y="2722636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70" name="Овал 69"/>
          <p:cNvSpPr/>
          <p:nvPr/>
        </p:nvSpPr>
        <p:spPr>
          <a:xfrm>
            <a:off x="7434964" y="3247541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71" name="Овал 70"/>
          <p:cNvSpPr/>
          <p:nvPr/>
        </p:nvSpPr>
        <p:spPr>
          <a:xfrm>
            <a:off x="7434964" y="3664987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pic>
        <p:nvPicPr>
          <p:cNvPr id="1026" name="Picture 2" descr="D:\Марк Работа\Марка с компа СНА\Работа с 08.04.24\правила приема на учебу и др. про учебы\ФСБ РОССИИ ГЕРБ ОФ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32" y="114059"/>
            <a:ext cx="770092" cy="150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803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4415</TotalTime>
  <Words>234</Words>
  <Application>Microsoft Office PowerPoint</Application>
  <PresentationFormat>Произвольный</PresentationFormat>
  <Paragraphs>75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Rakot</dc:creator>
  <cp:lastModifiedBy>ОК-309-В</cp:lastModifiedBy>
  <cp:revision>196</cp:revision>
  <cp:lastPrinted>2024-10-01T06:32:26Z</cp:lastPrinted>
  <dcterms:created xsi:type="dcterms:W3CDTF">2022-09-14T18:17:22Z</dcterms:created>
  <dcterms:modified xsi:type="dcterms:W3CDTF">2024-10-16T16:40:41Z</dcterms:modified>
</cp:coreProperties>
</file>