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8" r:id="rId2"/>
  </p:sldIdLst>
  <p:sldSz cx="10693400" cy="7561263"/>
  <p:notesSz cx="6797675" cy="9928225"/>
  <p:defaultTextStyle>
    <a:defPPr>
      <a:defRPr lang="ru-RU"/>
    </a:defPPr>
    <a:lvl1pPr marL="0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21528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43056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564584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086112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607640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129168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650696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172224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82" userDrawn="1">
          <p15:clr>
            <a:srgbClr val="A4A3A4"/>
          </p15:clr>
        </p15:guide>
        <p15:guide id="2" pos="3368">
          <p15:clr>
            <a:srgbClr val="A4A3A4"/>
          </p15:clr>
        </p15:guide>
        <p15:guide id="3" orient="horz" pos="238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F81BD"/>
    <a:srgbClr val="FCD5B5"/>
    <a:srgbClr val="FAC090"/>
    <a:srgbClr val="FFFFFF"/>
    <a:srgbClr val="8EB4E3"/>
    <a:srgbClr val="A1CFDF"/>
    <a:srgbClr val="A3BDDD"/>
    <a:srgbClr val="000000"/>
    <a:srgbClr val="996633"/>
    <a:srgbClr val="F2F2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100" d="100"/>
          <a:sy n="100" d="100"/>
        </p:scale>
        <p:origin x="1428" y="90"/>
      </p:cViewPr>
      <p:guideLst>
        <p:guide orient="horz" pos="2382"/>
        <p:guide pos="3368"/>
        <p:guide orient="horz" pos="238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797F59-706C-431A-832A-A5F9B40C751F}" type="datetimeFigureOut">
              <a:rPr lang="ru-RU" smtClean="0"/>
              <a:t>16.10.2024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766763" y="744538"/>
            <a:ext cx="526415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576D56-67BB-42A3-AE4A-6CEC0115E7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50292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576D56-67BB-42A3-AE4A-6CEC0115E78E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35097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02005" y="2348893"/>
            <a:ext cx="9089390" cy="1620771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604010" y="4284716"/>
            <a:ext cx="7485380" cy="193232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215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430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645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861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607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1291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6506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1722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D1AA6-0A95-4AFA-8A37-09CC2BF4DBE8}" type="datetimeFigureOut">
              <a:rPr lang="ru-RU" smtClean="0"/>
              <a:t>16.10.2024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8D2AE-BD47-4EEA-8A27-D9F234099E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70099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D1AA6-0A95-4AFA-8A37-09CC2BF4DBE8}" type="datetimeFigureOut">
              <a:rPr lang="ru-RU" smtClean="0"/>
              <a:t>16.10.2024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8D2AE-BD47-4EEA-8A27-D9F234099E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75018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4705" y="4858812"/>
            <a:ext cx="9089390" cy="1501751"/>
          </a:xfrm>
        </p:spPr>
        <p:txBody>
          <a:bodyPr anchor="t"/>
          <a:lstStyle>
            <a:lvl1pPr algn="l">
              <a:defRPr sz="46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44705" y="3204786"/>
            <a:ext cx="9089390" cy="1654026"/>
          </a:xfrm>
        </p:spPr>
        <p:txBody>
          <a:bodyPr anchor="b"/>
          <a:lstStyle>
            <a:lvl1pPr marL="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1pPr>
            <a:lvl2pPr marL="521528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104305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56458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208611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60764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312916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65069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417222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D1AA6-0A95-4AFA-8A37-09CC2BF4DBE8}" type="datetimeFigureOut">
              <a:rPr lang="ru-RU" smtClean="0"/>
              <a:t>16.10.2024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8D2AE-BD47-4EEA-8A27-D9F234099E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7900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5639" y="1944575"/>
            <a:ext cx="5537918" cy="5502919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341781" y="1944575"/>
            <a:ext cx="5537919" cy="5502919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D1AA6-0A95-4AFA-8A37-09CC2BF4DBE8}" type="datetimeFigureOut">
              <a:rPr lang="ru-RU" smtClean="0"/>
              <a:t>16.10.2024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8D2AE-BD47-4EEA-8A27-D9F234099E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33629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4670" y="302801"/>
            <a:ext cx="9624060" cy="1260211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4670" y="1692533"/>
            <a:ext cx="4724775" cy="705367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21528" indent="0">
              <a:buNone/>
              <a:defRPr sz="2300" b="1"/>
            </a:lvl2pPr>
            <a:lvl3pPr marL="1043056" indent="0">
              <a:buNone/>
              <a:defRPr sz="2100" b="1"/>
            </a:lvl3pPr>
            <a:lvl4pPr marL="1564584" indent="0">
              <a:buNone/>
              <a:defRPr sz="1800" b="1"/>
            </a:lvl4pPr>
            <a:lvl5pPr marL="2086112" indent="0">
              <a:buNone/>
              <a:defRPr sz="1800" b="1"/>
            </a:lvl5pPr>
            <a:lvl6pPr marL="2607640" indent="0">
              <a:buNone/>
              <a:defRPr sz="1800" b="1"/>
            </a:lvl6pPr>
            <a:lvl7pPr marL="3129168" indent="0">
              <a:buNone/>
              <a:defRPr sz="1800" b="1"/>
            </a:lvl7pPr>
            <a:lvl8pPr marL="3650696" indent="0">
              <a:buNone/>
              <a:defRPr sz="1800" b="1"/>
            </a:lvl8pPr>
            <a:lvl9pPr marL="4172224" indent="0">
              <a:buNone/>
              <a:defRPr sz="18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34670" y="2397901"/>
            <a:ext cx="4724775" cy="4356478"/>
          </a:xfr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432099" y="1692533"/>
            <a:ext cx="4726631" cy="705367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21528" indent="0">
              <a:buNone/>
              <a:defRPr sz="2300" b="1"/>
            </a:lvl2pPr>
            <a:lvl3pPr marL="1043056" indent="0">
              <a:buNone/>
              <a:defRPr sz="2100" b="1"/>
            </a:lvl3pPr>
            <a:lvl4pPr marL="1564584" indent="0">
              <a:buNone/>
              <a:defRPr sz="1800" b="1"/>
            </a:lvl4pPr>
            <a:lvl5pPr marL="2086112" indent="0">
              <a:buNone/>
              <a:defRPr sz="1800" b="1"/>
            </a:lvl5pPr>
            <a:lvl6pPr marL="2607640" indent="0">
              <a:buNone/>
              <a:defRPr sz="1800" b="1"/>
            </a:lvl6pPr>
            <a:lvl7pPr marL="3129168" indent="0">
              <a:buNone/>
              <a:defRPr sz="1800" b="1"/>
            </a:lvl7pPr>
            <a:lvl8pPr marL="3650696" indent="0">
              <a:buNone/>
              <a:defRPr sz="1800" b="1"/>
            </a:lvl8pPr>
            <a:lvl9pPr marL="4172224" indent="0">
              <a:buNone/>
              <a:defRPr sz="18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432099" y="2397901"/>
            <a:ext cx="4726631" cy="4356478"/>
          </a:xfr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D1AA6-0A95-4AFA-8A37-09CC2BF4DBE8}" type="datetimeFigureOut">
              <a:rPr lang="ru-RU" smtClean="0"/>
              <a:t>16.10.2024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8D2AE-BD47-4EEA-8A27-D9F234099E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64432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D1AA6-0A95-4AFA-8A37-09CC2BF4DBE8}" type="datetimeFigureOut">
              <a:rPr lang="ru-RU" smtClean="0"/>
              <a:t>16.10.2024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8D2AE-BD47-4EEA-8A27-D9F234099E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83815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D1AA6-0A95-4AFA-8A37-09CC2BF4DBE8}" type="datetimeFigureOut">
              <a:rPr lang="ru-RU" smtClean="0"/>
              <a:t>16.10.2024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8D2AE-BD47-4EEA-8A27-D9F234099E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16491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4671" y="301050"/>
            <a:ext cx="3518055" cy="1281214"/>
          </a:xfr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180822" y="301051"/>
            <a:ext cx="5977908" cy="6453328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4671" y="1582265"/>
            <a:ext cx="3518055" cy="5172114"/>
          </a:xfrm>
        </p:spPr>
        <p:txBody>
          <a:bodyPr/>
          <a:lstStyle>
            <a:lvl1pPr marL="0" indent="0">
              <a:buNone/>
              <a:defRPr sz="1600"/>
            </a:lvl1pPr>
            <a:lvl2pPr marL="521528" indent="0">
              <a:buNone/>
              <a:defRPr sz="1400"/>
            </a:lvl2pPr>
            <a:lvl3pPr marL="1043056" indent="0">
              <a:buNone/>
              <a:defRPr sz="1100"/>
            </a:lvl3pPr>
            <a:lvl4pPr marL="1564584" indent="0">
              <a:buNone/>
              <a:defRPr sz="1000"/>
            </a:lvl4pPr>
            <a:lvl5pPr marL="2086112" indent="0">
              <a:buNone/>
              <a:defRPr sz="1000"/>
            </a:lvl5pPr>
            <a:lvl6pPr marL="2607640" indent="0">
              <a:buNone/>
              <a:defRPr sz="1000"/>
            </a:lvl6pPr>
            <a:lvl7pPr marL="3129168" indent="0">
              <a:buNone/>
              <a:defRPr sz="1000"/>
            </a:lvl7pPr>
            <a:lvl8pPr marL="3650696" indent="0">
              <a:buNone/>
              <a:defRPr sz="1000"/>
            </a:lvl8pPr>
            <a:lvl9pPr marL="4172224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D1AA6-0A95-4AFA-8A37-09CC2BF4DBE8}" type="datetimeFigureOut">
              <a:rPr lang="ru-RU" smtClean="0"/>
              <a:t>16.10.2024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8D2AE-BD47-4EEA-8A27-D9F234099E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64917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95981" y="5292884"/>
            <a:ext cx="6416040" cy="624855"/>
          </a:xfr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095981" y="675613"/>
            <a:ext cx="6416040" cy="4536758"/>
          </a:xfrm>
        </p:spPr>
        <p:txBody>
          <a:bodyPr/>
          <a:lstStyle>
            <a:lvl1pPr marL="0" indent="0">
              <a:buNone/>
              <a:defRPr sz="3700"/>
            </a:lvl1pPr>
            <a:lvl2pPr marL="521528" indent="0">
              <a:buNone/>
              <a:defRPr sz="3200"/>
            </a:lvl2pPr>
            <a:lvl3pPr marL="1043056" indent="0">
              <a:buNone/>
              <a:defRPr sz="2700"/>
            </a:lvl3pPr>
            <a:lvl4pPr marL="1564584" indent="0">
              <a:buNone/>
              <a:defRPr sz="2300"/>
            </a:lvl4pPr>
            <a:lvl5pPr marL="2086112" indent="0">
              <a:buNone/>
              <a:defRPr sz="2300"/>
            </a:lvl5pPr>
            <a:lvl6pPr marL="2607640" indent="0">
              <a:buNone/>
              <a:defRPr sz="2300"/>
            </a:lvl6pPr>
            <a:lvl7pPr marL="3129168" indent="0">
              <a:buNone/>
              <a:defRPr sz="2300"/>
            </a:lvl7pPr>
            <a:lvl8pPr marL="3650696" indent="0">
              <a:buNone/>
              <a:defRPr sz="2300"/>
            </a:lvl8pPr>
            <a:lvl9pPr marL="4172224" indent="0">
              <a:buNone/>
              <a:defRPr sz="23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095981" y="5917739"/>
            <a:ext cx="6416040" cy="887398"/>
          </a:xfrm>
        </p:spPr>
        <p:txBody>
          <a:bodyPr/>
          <a:lstStyle>
            <a:lvl1pPr marL="0" indent="0">
              <a:buNone/>
              <a:defRPr sz="1600"/>
            </a:lvl1pPr>
            <a:lvl2pPr marL="521528" indent="0">
              <a:buNone/>
              <a:defRPr sz="1400"/>
            </a:lvl2pPr>
            <a:lvl3pPr marL="1043056" indent="0">
              <a:buNone/>
              <a:defRPr sz="1100"/>
            </a:lvl3pPr>
            <a:lvl4pPr marL="1564584" indent="0">
              <a:buNone/>
              <a:defRPr sz="1000"/>
            </a:lvl4pPr>
            <a:lvl5pPr marL="2086112" indent="0">
              <a:buNone/>
              <a:defRPr sz="1000"/>
            </a:lvl5pPr>
            <a:lvl6pPr marL="2607640" indent="0">
              <a:buNone/>
              <a:defRPr sz="1000"/>
            </a:lvl6pPr>
            <a:lvl7pPr marL="3129168" indent="0">
              <a:buNone/>
              <a:defRPr sz="1000"/>
            </a:lvl7pPr>
            <a:lvl8pPr marL="3650696" indent="0">
              <a:buNone/>
              <a:defRPr sz="1000"/>
            </a:lvl8pPr>
            <a:lvl9pPr marL="4172224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D1AA6-0A95-4AFA-8A37-09CC2BF4DBE8}" type="datetimeFigureOut">
              <a:rPr lang="ru-RU" smtClean="0"/>
              <a:t>16.10.2024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8D2AE-BD47-4EEA-8A27-D9F234099E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3950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D1AA6-0A95-4AFA-8A37-09CC2BF4DBE8}" type="datetimeFigureOut">
              <a:rPr lang="ru-RU" smtClean="0"/>
              <a:t>16.10.2024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8D2AE-BD47-4EEA-8A27-D9F234099E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14871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9067112" y="334306"/>
            <a:ext cx="2812588" cy="711318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5639" y="334306"/>
            <a:ext cx="8263250" cy="711318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D1AA6-0A95-4AFA-8A37-09CC2BF4DBE8}" type="datetimeFigureOut">
              <a:rPr lang="ru-RU" smtClean="0"/>
              <a:t>16.10.2024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8D2AE-BD47-4EEA-8A27-D9F234099E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35234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4670" y="302801"/>
            <a:ext cx="9624060" cy="1260211"/>
          </a:xfrm>
          <a:prstGeom prst="rect">
            <a:avLst/>
          </a:prstGeom>
        </p:spPr>
        <p:txBody>
          <a:bodyPr vert="horz" lIns="104306" tIns="52153" rIns="104306" bIns="52153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4670" y="1764295"/>
            <a:ext cx="9624060" cy="4990084"/>
          </a:xfrm>
          <a:prstGeom prst="rect">
            <a:avLst/>
          </a:prstGeom>
        </p:spPr>
        <p:txBody>
          <a:bodyPr vert="horz" lIns="104306" tIns="52153" rIns="104306" bIns="52153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534670" y="7008171"/>
            <a:ext cx="2495127" cy="402567"/>
          </a:xfrm>
          <a:prstGeom prst="rect">
            <a:avLst/>
          </a:prstGeom>
        </p:spPr>
        <p:txBody>
          <a:bodyPr vert="horz" lIns="104306" tIns="52153" rIns="104306" bIns="52153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1D1AA6-0A95-4AFA-8A37-09CC2BF4DBE8}" type="datetimeFigureOut">
              <a:rPr lang="ru-RU" smtClean="0"/>
              <a:t>16.10.2024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653579" y="7008171"/>
            <a:ext cx="3386243" cy="402567"/>
          </a:xfrm>
          <a:prstGeom prst="rect">
            <a:avLst/>
          </a:prstGeom>
        </p:spPr>
        <p:txBody>
          <a:bodyPr vert="horz" lIns="104306" tIns="52153" rIns="104306" bIns="52153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663603" y="7008171"/>
            <a:ext cx="2495127" cy="402567"/>
          </a:xfrm>
          <a:prstGeom prst="rect">
            <a:avLst/>
          </a:prstGeom>
        </p:spPr>
        <p:txBody>
          <a:bodyPr vert="horz" lIns="104306" tIns="52153" rIns="104306" bIns="52153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88D2AE-BD47-4EEA-8A27-D9F234099E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68466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043056" rtl="0" eaLnBrk="1" latinLnBrk="0" hangingPunct="1">
        <a:spcBef>
          <a:spcPct val="0"/>
        </a:spcBef>
        <a:buNone/>
        <a:defRPr sz="5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91146" indent="-391146" algn="l" defTabSz="1043056" rtl="0" eaLnBrk="1" latinLnBrk="0" hangingPunct="1">
        <a:spcBef>
          <a:spcPct val="20000"/>
        </a:spcBef>
        <a:buFont typeface="Arial" pitchFamily="34" charset="0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1pPr>
      <a:lvl2pPr marL="847483" indent="-325955" algn="l" defTabSz="1043056" rtl="0" eaLnBrk="1" latinLnBrk="0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303820" indent="-260764" algn="l" defTabSz="1043056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1825348" indent="-260764" algn="l" defTabSz="1043056" rtl="0" eaLnBrk="1" latinLnBrk="0" hangingPunct="1">
        <a:spcBef>
          <a:spcPct val="20000"/>
        </a:spcBef>
        <a:buFont typeface="Arial" pitchFamily="34" charset="0"/>
        <a:buChar char="–"/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46876" indent="-260764" algn="l" defTabSz="1043056" rtl="0" eaLnBrk="1" latinLnBrk="0" hangingPunct="1">
        <a:spcBef>
          <a:spcPct val="20000"/>
        </a:spcBef>
        <a:buFont typeface="Arial" pitchFamily="34" charset="0"/>
        <a:buChar char="»"/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868404" indent="-260764" algn="l" defTabSz="1043056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389932" indent="-260764" algn="l" defTabSz="1043056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3911460" indent="-260764" algn="l" defTabSz="1043056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432988" indent="-260764" algn="l" defTabSz="1043056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04305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21528" algn="l" defTabSz="104305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43056" algn="l" defTabSz="104305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564584" algn="l" defTabSz="104305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086112" algn="l" defTabSz="104305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07640" algn="l" defTabSz="104305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29168" algn="l" defTabSz="104305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50696" algn="l" defTabSz="104305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172224" algn="l" defTabSz="104305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Picture 7" descr="J:\ФОТОШОП\PSD файлы\Фон абстрактный\5.png"/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8293" y="-31134"/>
            <a:ext cx="10891316" cy="7598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151366" y="5811981"/>
            <a:ext cx="189346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САЙТ ИНСТИТУТА</a:t>
            </a:r>
            <a:endParaRPr lang="ru-RU" sz="1600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457539" y="6395779"/>
            <a:ext cx="1281120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1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www.ibo.fsb.ru</a:t>
            </a:r>
            <a:endParaRPr lang="en-US" sz="1100" b="1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7548863" y="4819068"/>
            <a:ext cx="2478564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500" b="1" dirty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Контактные телефоны</a:t>
            </a: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7119882" y="5142233"/>
            <a:ext cx="3309301" cy="1339497"/>
          </a:xfrm>
          <a:prstGeom prst="roundRect">
            <a:avLst/>
          </a:prstGeom>
          <a:solidFill>
            <a:schemeClr val="bg1"/>
          </a:solidFill>
          <a:ln w="63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smtClean="0">
                <a:solidFill>
                  <a:srgbClr val="4F81BD"/>
                </a:solidFill>
              </a:rPr>
              <a:t>8-4822-76-87-40</a:t>
            </a:r>
            <a:endParaRPr lang="ru-RU" sz="3200" dirty="0" smtClean="0">
              <a:solidFill>
                <a:srgbClr val="4F81BD"/>
              </a:solidFill>
            </a:endParaRPr>
          </a:p>
          <a:p>
            <a:pPr algn="ctr"/>
            <a:r>
              <a:rPr lang="ru-RU" sz="3200" dirty="0" smtClean="0">
                <a:solidFill>
                  <a:srgbClr val="4F81BD"/>
                </a:solidFill>
              </a:rPr>
              <a:t>8-4822-76-86-25</a:t>
            </a:r>
            <a:endParaRPr lang="ru-RU" sz="3200" dirty="0">
              <a:solidFill>
                <a:srgbClr val="4F81BD"/>
              </a:solidFill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2106340" y="479555"/>
            <a:ext cx="626469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kern="0" spc="-1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Институт береговой охраны </a:t>
            </a:r>
          </a:p>
          <a:p>
            <a:pPr algn="ctr"/>
            <a:r>
              <a:rPr lang="ru-RU" sz="2400" b="1" kern="0" spc="-1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ФСБ России</a:t>
            </a:r>
          </a:p>
        </p:txBody>
      </p:sp>
      <p:sp>
        <p:nvSpPr>
          <p:cNvPr id="49" name="Прямоугольник 48"/>
          <p:cNvSpPr/>
          <p:nvPr/>
        </p:nvSpPr>
        <p:spPr>
          <a:xfrm>
            <a:off x="230645" y="1839758"/>
            <a:ext cx="3546128" cy="50475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ru-RU" sz="1100" b="1" dirty="0">
                <a:solidFill>
                  <a:srgbClr val="0070C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Высшее </a:t>
            </a:r>
            <a:r>
              <a:rPr lang="ru-RU" sz="1100" b="1" dirty="0" smtClean="0">
                <a:solidFill>
                  <a:srgbClr val="0070C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образование</a:t>
            </a:r>
          </a:p>
          <a:p>
            <a:pPr lvl="0" algn="just">
              <a:spcAft>
                <a:spcPts val="600"/>
              </a:spcAft>
            </a:pPr>
            <a:r>
              <a:rPr lang="ru-RU" sz="1100" b="1" dirty="0" smtClean="0">
                <a:solidFill>
                  <a:srgbClr val="0070C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(специалитет)</a:t>
            </a:r>
            <a:endParaRPr lang="ru-RU" sz="1100" b="1" dirty="0">
              <a:solidFill>
                <a:srgbClr val="0070C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lvl="0">
              <a:spcAft>
                <a:spcPts val="600"/>
              </a:spcAft>
            </a:pPr>
            <a:r>
              <a:rPr lang="ru-RU" sz="11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Пограничная деятельность,</a:t>
            </a:r>
            <a:br>
              <a:rPr lang="ru-RU" sz="11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1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квалификация – специалист по управлению пограничной деятельностью</a:t>
            </a:r>
          </a:p>
          <a:p>
            <a:pPr lvl="0"/>
            <a:r>
              <a:rPr lang="ru-RU" sz="1100" b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ЕГЭ</a:t>
            </a:r>
            <a:r>
              <a:rPr lang="ru-RU" sz="11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: русский язык, обществознание, история </a:t>
            </a:r>
          </a:p>
          <a:p>
            <a:pPr lvl="0"/>
            <a:r>
              <a:rPr lang="ru-RU" sz="1100" b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Вступительное испытание:</a:t>
            </a:r>
            <a:r>
              <a:rPr lang="ru-RU" sz="11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</a:p>
          <a:p>
            <a:pPr lvl="0"/>
            <a:r>
              <a:rPr lang="ru-RU" sz="11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физическая </a:t>
            </a:r>
            <a:r>
              <a:rPr lang="ru-RU" sz="1100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подготовка</a:t>
            </a:r>
          </a:p>
          <a:p>
            <a:pPr lvl="0"/>
            <a:endParaRPr lang="ru-RU" sz="1100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spcAft>
                <a:spcPts val="600"/>
              </a:spcAft>
            </a:pPr>
            <a:r>
              <a:rPr lang="ru-RU" sz="1100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Инфокоммуникационные технологии и системы специальной связи,</a:t>
            </a:r>
            <a:br>
              <a:rPr lang="ru-RU" sz="1100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100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квалификация - инженер</a:t>
            </a:r>
            <a:endParaRPr lang="ru-RU" sz="1100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ru-RU" sz="1100" b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ЕГЭ: </a:t>
            </a:r>
            <a:r>
              <a:rPr lang="ru-RU" sz="11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русский язык, </a:t>
            </a:r>
            <a:r>
              <a:rPr lang="ru-RU" sz="1100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физика, математика (проф.) </a:t>
            </a:r>
            <a:endParaRPr lang="ru-RU" sz="1100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ru-RU" sz="1100" b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Вступительное испытание: </a:t>
            </a:r>
          </a:p>
          <a:p>
            <a:r>
              <a:rPr lang="ru-RU" sz="1100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математика </a:t>
            </a:r>
            <a:endParaRPr lang="ru-RU" sz="1100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endParaRPr lang="ru-RU" sz="1100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lvl="0">
              <a:spcAft>
                <a:spcPts val="600"/>
              </a:spcAft>
            </a:pPr>
            <a:r>
              <a:rPr lang="ru-RU" sz="1100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Судовождение</a:t>
            </a:r>
            <a:r>
              <a:rPr lang="ru-RU" sz="11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</a:t>
            </a:r>
            <a:br>
              <a:rPr lang="ru-RU" sz="11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1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квалификация – инженер-судоводитель</a:t>
            </a:r>
          </a:p>
          <a:p>
            <a:pPr algn="just"/>
            <a:r>
              <a:rPr lang="ru-RU" sz="1100" b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ЕГЭ:</a:t>
            </a:r>
            <a:r>
              <a:rPr lang="ru-RU" sz="11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русский язык, физика, математика (проф.) </a:t>
            </a:r>
          </a:p>
          <a:p>
            <a:pPr algn="just"/>
            <a:r>
              <a:rPr lang="ru-RU" sz="1100" b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Вступительное испытание: </a:t>
            </a:r>
          </a:p>
          <a:p>
            <a:pPr algn="just"/>
            <a:r>
              <a:rPr lang="ru-RU" sz="11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математика</a:t>
            </a:r>
          </a:p>
          <a:p>
            <a:pPr lvl="0" algn="just"/>
            <a:endParaRPr lang="ru-RU" sz="1100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spcAft>
                <a:spcPts val="600"/>
              </a:spcAft>
            </a:pPr>
            <a:r>
              <a:rPr lang="ru-RU" sz="11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Эксплуатация судовых энергетических установок,</a:t>
            </a:r>
            <a:br>
              <a:rPr lang="ru-RU" sz="11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1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квалификация – инженер-механик</a:t>
            </a:r>
          </a:p>
          <a:p>
            <a:pPr lvl="0" algn="just"/>
            <a:r>
              <a:rPr lang="ru-RU" sz="1100" b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ЕГЭ:</a:t>
            </a:r>
            <a:r>
              <a:rPr lang="ru-RU" sz="11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русский язык, физика, математика (проф.) </a:t>
            </a:r>
          </a:p>
          <a:p>
            <a:pPr lvl="0" algn="just"/>
            <a:r>
              <a:rPr lang="ru-RU" sz="1100" b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Вступительное испытание: </a:t>
            </a:r>
          </a:p>
          <a:p>
            <a:pPr lvl="0" algn="just"/>
            <a:r>
              <a:rPr lang="ru-RU" sz="11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математика</a:t>
            </a:r>
          </a:p>
        </p:txBody>
      </p:sp>
      <p:sp>
        <p:nvSpPr>
          <p:cNvPr id="52" name="Прямоугольник 51"/>
          <p:cNvSpPr/>
          <p:nvPr/>
        </p:nvSpPr>
        <p:spPr>
          <a:xfrm>
            <a:off x="6935271" y="1800867"/>
            <a:ext cx="323596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800" b="1" dirty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Требования к кандидату</a:t>
            </a:r>
          </a:p>
        </p:txBody>
      </p:sp>
      <p:sp>
        <p:nvSpPr>
          <p:cNvPr id="53" name="Прямоугольник 52"/>
          <p:cNvSpPr/>
          <p:nvPr/>
        </p:nvSpPr>
        <p:spPr>
          <a:xfrm>
            <a:off x="7028818" y="2442842"/>
            <a:ext cx="3105158" cy="2201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60000" algn="just">
              <a:lnSpc>
                <a:spcPct val="114000"/>
              </a:lnSpc>
              <a:spcBef>
                <a:spcPts val="200"/>
              </a:spcBef>
              <a:spcAft>
                <a:spcPts val="600"/>
              </a:spcAft>
            </a:pPr>
            <a:r>
              <a:rPr lang="ru-RU" sz="11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Граждане Российской Федерации</a:t>
            </a:r>
            <a:r>
              <a:rPr lang="ru-RU" sz="1100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ru-RU" sz="11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имеющие среднее общее или среднее профессиональное образование:</a:t>
            </a:r>
          </a:p>
          <a:p>
            <a:pPr marL="542925">
              <a:lnSpc>
                <a:spcPct val="114000"/>
              </a:lnSpc>
              <a:spcBef>
                <a:spcPts val="200"/>
              </a:spcBef>
              <a:spcAft>
                <a:spcPts val="600"/>
              </a:spcAft>
            </a:pPr>
            <a:r>
              <a:rPr lang="ru-RU" sz="11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не проходившие военную службу, </a:t>
            </a:r>
            <a:br>
              <a:rPr lang="ru-RU" sz="11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1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в возрасте </a:t>
            </a:r>
            <a:r>
              <a:rPr lang="ru-RU" sz="1100" b="1" dirty="0">
                <a:solidFill>
                  <a:schemeClr val="accent6">
                    <a:lumMod val="7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от 16 до 22 лет</a:t>
            </a:r>
            <a:r>
              <a:rPr lang="ru-RU" sz="11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;</a:t>
            </a:r>
          </a:p>
          <a:p>
            <a:pPr marL="542925">
              <a:lnSpc>
                <a:spcPct val="114000"/>
              </a:lnSpc>
              <a:spcAft>
                <a:spcPts val="600"/>
              </a:spcAft>
            </a:pPr>
            <a:r>
              <a:rPr lang="ru-RU" sz="11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прошедшие военную службу, </a:t>
            </a:r>
            <a:br>
              <a:rPr lang="ru-RU" sz="11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1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и </a:t>
            </a:r>
            <a:r>
              <a:rPr lang="ru-RU" sz="1100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военнослужащие, </a:t>
            </a:r>
            <a:r>
              <a:rPr lang="ru-RU" sz="11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проходящие военную службу по призыву </a:t>
            </a:r>
            <a:br>
              <a:rPr lang="ru-RU" sz="11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1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или по контракту, до достижения ими возраста </a:t>
            </a:r>
            <a:r>
              <a:rPr lang="ru-RU" sz="1100" b="1" dirty="0">
                <a:solidFill>
                  <a:schemeClr val="accent6">
                    <a:lumMod val="7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24 лет</a:t>
            </a:r>
            <a:r>
              <a:rPr lang="ru-RU" sz="11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</a:p>
        </p:txBody>
      </p:sp>
      <p:pic>
        <p:nvPicPr>
          <p:cNvPr id="55" name="Picture 3" descr="F:\рабочий стол\assurance-1.pn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6949184" y="3067299"/>
            <a:ext cx="599679" cy="599679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3" descr="F:\рабочий стол\assurance-1.png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6949184" y="3643363"/>
            <a:ext cx="599679" cy="599679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7" name="Прямоугольник 56"/>
          <p:cNvSpPr/>
          <p:nvPr/>
        </p:nvSpPr>
        <p:spPr>
          <a:xfrm>
            <a:off x="3943058" y="1798657"/>
            <a:ext cx="283603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800" b="1" dirty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Порядок поступления</a:t>
            </a:r>
          </a:p>
        </p:txBody>
      </p:sp>
      <p:sp>
        <p:nvSpPr>
          <p:cNvPr id="58" name="Прямоугольник с двумя вырезанными противолежащими углами 48"/>
          <p:cNvSpPr/>
          <p:nvPr/>
        </p:nvSpPr>
        <p:spPr>
          <a:xfrm>
            <a:off x="4242548" y="3204026"/>
            <a:ext cx="2673452" cy="413191"/>
          </a:xfrm>
          <a:prstGeom prst="snip2DiagRect">
            <a:avLst>
              <a:gd name="adj1" fmla="val 0"/>
              <a:gd name="adj2" fmla="val 0"/>
            </a:avLst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ru-RU" sz="11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Выполнить тесты профессионального психологического отбора </a:t>
            </a:r>
          </a:p>
        </p:txBody>
      </p:sp>
      <p:sp>
        <p:nvSpPr>
          <p:cNvPr id="59" name="Прямоугольник с двумя вырезанными противолежащими углами 62"/>
          <p:cNvSpPr/>
          <p:nvPr/>
        </p:nvSpPr>
        <p:spPr>
          <a:xfrm>
            <a:off x="4243062" y="3741078"/>
            <a:ext cx="2676585" cy="499754"/>
          </a:xfrm>
          <a:prstGeom prst="snip2DiagRect">
            <a:avLst>
              <a:gd name="adj1" fmla="val 0"/>
              <a:gd name="adj2" fmla="val 0"/>
            </a:avLst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ru-RU" sz="11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Пройти предварительное медицинское освидетельствование</a:t>
            </a:r>
          </a:p>
        </p:txBody>
      </p:sp>
      <p:sp>
        <p:nvSpPr>
          <p:cNvPr id="60" name="Прямоугольник с двумя вырезанными противолежащими углами 63"/>
          <p:cNvSpPr/>
          <p:nvPr/>
        </p:nvSpPr>
        <p:spPr>
          <a:xfrm>
            <a:off x="4242548" y="4197583"/>
            <a:ext cx="2673453" cy="475297"/>
          </a:xfrm>
          <a:prstGeom prst="snip2DiagRect">
            <a:avLst>
              <a:gd name="adj1" fmla="val 0"/>
              <a:gd name="adj2" fmla="val 0"/>
            </a:avLst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ru-RU" sz="11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Сдать нормативы по физической подготовке</a:t>
            </a:r>
          </a:p>
        </p:txBody>
      </p:sp>
      <p:sp>
        <p:nvSpPr>
          <p:cNvPr id="61" name="Прямоугольник с двумя вырезанными противолежащими углами 66"/>
          <p:cNvSpPr/>
          <p:nvPr/>
        </p:nvSpPr>
        <p:spPr>
          <a:xfrm>
            <a:off x="4242548" y="4716194"/>
            <a:ext cx="2673450" cy="370046"/>
          </a:xfrm>
          <a:prstGeom prst="snip2DiagRect">
            <a:avLst>
              <a:gd name="adj1" fmla="val 0"/>
              <a:gd name="adj2" fmla="val 0"/>
            </a:avLst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ru-RU" sz="11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Набрать </a:t>
            </a:r>
            <a:r>
              <a:rPr lang="ru-RU" sz="110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необходимые </a:t>
            </a:r>
            <a:r>
              <a:rPr lang="ru-RU" sz="110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баллы  </a:t>
            </a:r>
            <a:r>
              <a:rPr lang="ru-RU" sz="11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ЕГЭ</a:t>
            </a:r>
            <a:br>
              <a:rPr lang="ru-RU" sz="11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1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по общеобразовательным предметам</a:t>
            </a:r>
          </a:p>
        </p:txBody>
      </p:sp>
      <p:sp>
        <p:nvSpPr>
          <p:cNvPr id="62" name="Прямоугольник с двумя вырезанными противолежащими углами 66"/>
          <p:cNvSpPr/>
          <p:nvPr/>
        </p:nvSpPr>
        <p:spPr>
          <a:xfrm>
            <a:off x="4242548" y="5238938"/>
            <a:ext cx="2673450" cy="370046"/>
          </a:xfrm>
          <a:prstGeom prst="snip2DiagRect">
            <a:avLst>
              <a:gd name="adj1" fmla="val 0"/>
              <a:gd name="adj2" fmla="val 0"/>
            </a:avLst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ru-RU" sz="11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Сдать вступительные испытания</a:t>
            </a:r>
          </a:p>
        </p:txBody>
      </p:sp>
      <p:sp>
        <p:nvSpPr>
          <p:cNvPr id="63" name="Прямоугольник с двумя вырезанными противолежащими углами 48"/>
          <p:cNvSpPr/>
          <p:nvPr/>
        </p:nvSpPr>
        <p:spPr>
          <a:xfrm>
            <a:off x="4242548" y="2627962"/>
            <a:ext cx="2673452" cy="604758"/>
          </a:xfrm>
          <a:prstGeom prst="snip2DiagRect">
            <a:avLst>
              <a:gd name="adj1" fmla="val 0"/>
              <a:gd name="adj2" fmla="val 0"/>
            </a:avLst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ru-RU" sz="11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За год до поступления обратиться </a:t>
            </a:r>
            <a:br>
              <a:rPr lang="ru-RU" sz="11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1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в территориальный орган безопасности по месту жительства</a:t>
            </a:r>
          </a:p>
        </p:txBody>
      </p:sp>
      <p:sp>
        <p:nvSpPr>
          <p:cNvPr id="64" name="Овал 63"/>
          <p:cNvSpPr/>
          <p:nvPr/>
        </p:nvSpPr>
        <p:spPr>
          <a:xfrm>
            <a:off x="3814661" y="2296616"/>
            <a:ext cx="288000" cy="2880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</a:p>
        </p:txBody>
      </p:sp>
      <p:sp>
        <p:nvSpPr>
          <p:cNvPr id="65" name="Прямоугольник с двумя вырезанными противолежащими углами 48"/>
          <p:cNvSpPr/>
          <p:nvPr/>
        </p:nvSpPr>
        <p:spPr>
          <a:xfrm>
            <a:off x="4250773" y="2288582"/>
            <a:ext cx="2673452" cy="604758"/>
          </a:xfrm>
          <a:prstGeom prst="snip2DiagRect">
            <a:avLst>
              <a:gd name="adj1" fmla="val 0"/>
              <a:gd name="adj2" fmla="val 0"/>
            </a:avLst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ru-RU" sz="11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Выбрать направление для обучения</a:t>
            </a:r>
          </a:p>
        </p:txBody>
      </p:sp>
      <p:sp>
        <p:nvSpPr>
          <p:cNvPr id="66" name="Овал 65"/>
          <p:cNvSpPr/>
          <p:nvPr/>
        </p:nvSpPr>
        <p:spPr>
          <a:xfrm>
            <a:off x="3814661" y="2728664"/>
            <a:ext cx="288000" cy="2880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</a:p>
        </p:txBody>
      </p:sp>
      <p:sp>
        <p:nvSpPr>
          <p:cNvPr id="67" name="Овал 66"/>
          <p:cNvSpPr/>
          <p:nvPr/>
        </p:nvSpPr>
        <p:spPr>
          <a:xfrm>
            <a:off x="3814661" y="3285323"/>
            <a:ext cx="288000" cy="2880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</a:t>
            </a:r>
          </a:p>
        </p:txBody>
      </p:sp>
      <p:sp>
        <p:nvSpPr>
          <p:cNvPr id="68" name="Овал 67"/>
          <p:cNvSpPr/>
          <p:nvPr/>
        </p:nvSpPr>
        <p:spPr>
          <a:xfrm>
            <a:off x="3814661" y="3805952"/>
            <a:ext cx="288000" cy="2880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</a:t>
            </a:r>
          </a:p>
        </p:txBody>
      </p:sp>
      <p:sp>
        <p:nvSpPr>
          <p:cNvPr id="69" name="Овал 68"/>
          <p:cNvSpPr/>
          <p:nvPr/>
        </p:nvSpPr>
        <p:spPr>
          <a:xfrm>
            <a:off x="3814661" y="4262957"/>
            <a:ext cx="288000" cy="2880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</a:t>
            </a:r>
          </a:p>
        </p:txBody>
      </p:sp>
      <p:sp>
        <p:nvSpPr>
          <p:cNvPr id="70" name="Овал 69"/>
          <p:cNvSpPr/>
          <p:nvPr/>
        </p:nvSpPr>
        <p:spPr>
          <a:xfrm>
            <a:off x="3823335" y="4787862"/>
            <a:ext cx="288000" cy="2880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6</a:t>
            </a:r>
          </a:p>
        </p:txBody>
      </p:sp>
      <p:sp>
        <p:nvSpPr>
          <p:cNvPr id="71" name="Овал 70"/>
          <p:cNvSpPr/>
          <p:nvPr/>
        </p:nvSpPr>
        <p:spPr>
          <a:xfrm>
            <a:off x="3823335" y="5205308"/>
            <a:ext cx="288000" cy="2880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7</a:t>
            </a:r>
          </a:p>
        </p:txBody>
      </p:sp>
      <p:pic>
        <p:nvPicPr>
          <p:cNvPr id="1026" name="Picture 2" descr="D:\Марк Работа\Марка с компа СНА\Работа с 08.04.24\правила приема на учебу и др. про учебы\ФСБ РОССИИ ГЕРБ ОФ.jpg"/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3617" y="151146"/>
            <a:ext cx="770092" cy="1506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9780334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4483</TotalTime>
  <Words>80</Words>
  <Application>Microsoft Office PowerPoint</Application>
  <PresentationFormat>Произвольный</PresentationFormat>
  <Paragraphs>48</Paragraphs>
  <Slides>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5" baseType="lpstr">
      <vt:lpstr>Arial</vt:lpstr>
      <vt:lpstr>Calibri</vt:lpstr>
      <vt:lpstr>Tahoma</vt:lpstr>
      <vt:lpstr>Тема Office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Rakot</dc:creator>
  <cp:lastModifiedBy>ОК-309-В</cp:lastModifiedBy>
  <cp:revision>200</cp:revision>
  <cp:lastPrinted>2024-10-01T06:32:26Z</cp:lastPrinted>
  <dcterms:created xsi:type="dcterms:W3CDTF">2022-09-14T18:17:22Z</dcterms:created>
  <dcterms:modified xsi:type="dcterms:W3CDTF">2024-10-16T16:38:28Z</dcterms:modified>
</cp:coreProperties>
</file>